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61" r:id="rId4"/>
    <p:sldId id="262" r:id="rId5"/>
    <p:sldId id="329" r:id="rId6"/>
    <p:sldId id="257" r:id="rId7"/>
    <p:sldId id="330" r:id="rId8"/>
    <p:sldId id="309" r:id="rId9"/>
    <p:sldId id="310" r:id="rId10"/>
    <p:sldId id="333" r:id="rId11"/>
    <p:sldId id="311" r:id="rId12"/>
    <p:sldId id="312" r:id="rId13"/>
    <p:sldId id="313" r:id="rId14"/>
    <p:sldId id="314" r:id="rId15"/>
    <p:sldId id="332" r:id="rId16"/>
    <p:sldId id="315" r:id="rId17"/>
    <p:sldId id="324" r:id="rId18"/>
    <p:sldId id="316" r:id="rId19"/>
    <p:sldId id="317" r:id="rId20"/>
    <p:sldId id="318" r:id="rId21"/>
    <p:sldId id="319" r:id="rId22"/>
    <p:sldId id="322" r:id="rId23"/>
    <p:sldId id="323" r:id="rId24"/>
    <p:sldId id="282" r:id="rId25"/>
    <p:sldId id="280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L3cvbFWKl/+9k2Zf9yfyA==" hashData="c/kY5IDNTSwuV1D0m3mVEtvNxDY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1" autoAdjust="0"/>
    <p:restoredTop sz="94705"/>
  </p:normalViewPr>
  <p:slideViewPr>
    <p:cSldViewPr>
      <p:cViewPr>
        <p:scale>
          <a:sx n="40" d="100"/>
          <a:sy n="40" d="100"/>
        </p:scale>
        <p:origin x="-225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CPTM 3.5.2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0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CPTM 3.5.2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CPTM 3.5.2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5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08/05/2017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08/05/2017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FnRlGPzS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2438401" y="3515104"/>
              <a:ext cx="5775542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Child Protection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300" dirty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2.7</a:t>
              </a:r>
              <a:endParaRPr lang="en-US" sz="1100" spc="3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2: Mandated Tasks of United Nations Peacekeeping Operations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Consider the testimonies of </a:t>
            </a:r>
            <a:r>
              <a:rPr lang="en-US" sz="2400" dirty="0" smtClean="0">
                <a:latin typeface="Century Gothic" panose="020B0502020202020204" pitchFamily="34" charset="0"/>
              </a:rPr>
              <a:t>children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Why are they at risk?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How does being a child increase their vulnerability?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Does gender play a part?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</a:t>
            </a:r>
            <a:r>
              <a:rPr lang="en-US" sz="2400" b="1" dirty="0">
                <a:latin typeface="Century Gothic" panose="020B0502020202020204" pitchFamily="34" charset="0"/>
              </a:rPr>
              <a:t>: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10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Brainstorming: 5-7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Discussion: 3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2.7.3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5939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Risks to Children </a:t>
            </a:r>
            <a:r>
              <a:rPr lang="en-GB" sz="2400" dirty="0">
                <a:solidFill>
                  <a:srgbClr val="002060"/>
                </a:solidFill>
                <a:latin typeface="Century Gothic"/>
                <a:cs typeface="Century Gothic"/>
              </a:rPr>
              <a:t>d</a:t>
            </a:r>
            <a:r>
              <a:rPr lang="en-GB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uring Armed Conflict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32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 UN Partners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Leading in 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CAAC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7724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Office of the Special Representative of the Secretary-General for Children and Armed Conflict (OSRSG-CAAC)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The United Nations Children’s </a:t>
            </a:r>
            <a:r>
              <a:rPr lang="en-US" sz="2400" dirty="0" smtClean="0">
                <a:latin typeface="Century Gothic"/>
                <a:cs typeface="Century Gothic"/>
              </a:rPr>
              <a:t>Fund (UNICEF)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39251" y="4191000"/>
            <a:ext cx="6465498" cy="2143125"/>
            <a:chOff x="1676400" y="4191000"/>
            <a:chExt cx="6465498" cy="2143125"/>
          </a:xfrm>
        </p:grpSpPr>
        <p:pic>
          <p:nvPicPr>
            <p:cNvPr id="8" name="Picture 2" descr="F:\CPTM END\CPTM Slides Content\unice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43400"/>
              <a:ext cx="3646098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F:\CPTM END\CPTM Slides Content\United Nation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19100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3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4. Legal Framework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International Law</a:t>
            </a:r>
            <a:endParaRPr lang="en-US" sz="2400" dirty="0">
              <a:latin typeface="Century Gothic"/>
              <a:cs typeface="Century Gothic"/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Convention on the Rights of the Child </a:t>
            </a:r>
          </a:p>
          <a:p>
            <a:pPr marL="454025"/>
            <a:r>
              <a:rPr lang="en-US" sz="2400" dirty="0">
                <a:latin typeface="Century Gothic"/>
                <a:cs typeface="Century Gothic"/>
              </a:rPr>
              <a:t>(CRC, 1989)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Optional Protocol to the Convention on</a:t>
            </a:r>
          </a:p>
          <a:p>
            <a:pPr marL="454025"/>
            <a:r>
              <a:rPr lang="en-US" sz="2400" dirty="0">
                <a:latin typeface="Century Gothic"/>
                <a:cs typeface="Century Gothic"/>
              </a:rPr>
              <a:t>the Rights of the Child on the </a:t>
            </a:r>
          </a:p>
          <a:p>
            <a:pPr marL="454025"/>
            <a:r>
              <a:rPr lang="en-US" sz="2400" dirty="0">
                <a:latin typeface="Century Gothic"/>
                <a:cs typeface="Century Gothic"/>
              </a:rPr>
              <a:t>Involvement of </a:t>
            </a:r>
            <a:r>
              <a:rPr lang="en-US" sz="2400" dirty="0" smtClean="0">
                <a:latin typeface="Century Gothic"/>
                <a:cs typeface="Century Gothic"/>
              </a:rPr>
              <a:t>Children </a:t>
            </a:r>
            <a:r>
              <a:rPr lang="en-US" sz="2400" dirty="0">
                <a:latin typeface="Century Gothic"/>
                <a:cs typeface="Century Gothic"/>
              </a:rPr>
              <a:t>in </a:t>
            </a:r>
            <a:r>
              <a:rPr lang="en-US" sz="2400" dirty="0" smtClean="0">
                <a:latin typeface="Century Gothic"/>
                <a:cs typeface="Century Gothic"/>
              </a:rPr>
              <a:t>Armed </a:t>
            </a:r>
            <a:endParaRPr lang="en-US" sz="2400" dirty="0">
              <a:latin typeface="Century Gothic"/>
              <a:cs typeface="Century Gothic"/>
            </a:endParaRPr>
          </a:p>
          <a:p>
            <a:pPr marL="454025"/>
            <a:r>
              <a:rPr lang="en-US" sz="2400" dirty="0">
                <a:latin typeface="Century Gothic"/>
                <a:cs typeface="Century Gothic"/>
              </a:rPr>
              <a:t>C</a:t>
            </a:r>
            <a:r>
              <a:rPr lang="en-US" sz="2400" dirty="0" smtClean="0">
                <a:latin typeface="Century Gothic"/>
                <a:cs typeface="Century Gothic"/>
              </a:rPr>
              <a:t>onflict </a:t>
            </a:r>
            <a:r>
              <a:rPr lang="en-US" sz="2400" dirty="0">
                <a:latin typeface="Century Gothic"/>
                <a:cs typeface="Century Gothic"/>
              </a:rPr>
              <a:t>(OPAC, 2000)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The International </a:t>
            </a:r>
            <a:r>
              <a:rPr lang="en-US" sz="2400" dirty="0" err="1">
                <a:latin typeface="Century Gothic"/>
                <a:cs typeface="Century Gothic"/>
              </a:rPr>
              <a:t>Labour</a:t>
            </a:r>
            <a:r>
              <a:rPr lang="en-US" sz="2400" dirty="0">
                <a:latin typeface="Century Gothic"/>
                <a:cs typeface="Century Gothic"/>
              </a:rPr>
              <a:t> Organization </a:t>
            </a:r>
          </a:p>
          <a:p>
            <a:pPr marL="454025"/>
            <a:r>
              <a:rPr lang="en-US" sz="2400" dirty="0">
                <a:latin typeface="Century Gothic"/>
                <a:cs typeface="Century Gothic"/>
              </a:rPr>
              <a:t>(ILO) Convention 182 (1999)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Rome Statute of the International </a:t>
            </a:r>
          </a:p>
          <a:p>
            <a:pPr marL="454025"/>
            <a:r>
              <a:rPr lang="en-US" sz="2400" dirty="0">
                <a:latin typeface="Century Gothic"/>
                <a:cs typeface="Century Gothic"/>
              </a:rPr>
              <a:t>Criminal Court (ICC, 1998)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Mine Ban Treaty of 1997 and </a:t>
            </a:r>
          </a:p>
          <a:p>
            <a:pPr marL="454025"/>
            <a:r>
              <a:rPr lang="en-US" sz="2400" dirty="0">
                <a:latin typeface="Century Gothic"/>
                <a:cs typeface="Century Gothic"/>
              </a:rPr>
              <a:t>Convention on Cluster Munitions (2008)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F:\CPTM END\CPTM Slides Content\Geneva-Conventio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14600"/>
            <a:ext cx="1261872" cy="18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:\CPTM END\CPTM Slides Content\rome statu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1261387" cy="18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4. Legal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Framework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Security Council resolutions on </a:t>
            </a:r>
            <a:r>
              <a:rPr lang="en-US" sz="2400" b="1" dirty="0">
                <a:latin typeface="Century Gothic"/>
                <a:cs typeface="Century Gothic"/>
              </a:rPr>
              <a:t>Children and Armed Conflict</a:t>
            </a:r>
            <a:r>
              <a:rPr lang="en-US" sz="2400" dirty="0">
                <a:latin typeface="Century Gothic"/>
                <a:cs typeface="Century Gothic"/>
              </a:rPr>
              <a:t> – 1612 (2005) on </a:t>
            </a:r>
            <a:r>
              <a:rPr lang="en-US" sz="2400" b="1" dirty="0">
                <a:latin typeface="Century Gothic"/>
                <a:cs typeface="Century Gothic"/>
              </a:rPr>
              <a:t>Monitoring and Reporting Mechanism (MRM</a:t>
            </a:r>
            <a:r>
              <a:rPr lang="en-US" sz="2400" b="1" dirty="0" smtClean="0">
                <a:latin typeface="Century Gothic"/>
                <a:cs typeface="Century Gothic"/>
              </a:rPr>
              <a:t>)</a:t>
            </a:r>
            <a:endParaRPr lang="en-US" sz="2400" b="1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447800" cy="1871432"/>
          </a:xfrm>
          <a:prstGeom prst="rect">
            <a:avLst/>
          </a:prstGeom>
          <a:noFill/>
          <a:ln w="9525">
            <a:solidFill>
              <a:schemeClr val="tx1">
                <a:alpha val="81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5. DPKO-DFS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Policies on Child Protection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34928"/>
              </p:ext>
            </p:extLst>
          </p:nvPr>
        </p:nvGraphicFramePr>
        <p:xfrm>
          <a:off x="495300" y="1707514"/>
          <a:ext cx="81534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394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DPKO-DFS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Policy on Mainstreaming Child Protection (2009)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“DPKO shall ensure that the concerns of protection, rights and well-being of children affected by armed conflict are specifically integrated into all aspects of UN peacekeeping”.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DPKO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Policy on the Prohibition of Child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Labour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in UN Peacekeeping Missions </a:t>
                      </a:r>
                      <a:r>
                        <a:rPr lang="en-US" sz="2000" b="1" baseline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US" sz="2000" b="1" baseline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2011)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“The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use of children under the age of 18 for the purpose of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labour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or rendering of services by UN peacekeeping operations is strictly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prohibited”.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3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Consider the </a:t>
            </a:r>
            <a:r>
              <a:rPr lang="en-US" sz="2400" dirty="0" smtClean="0">
                <a:latin typeface="Century Gothic" panose="020B0502020202020204" pitchFamily="34" charset="0"/>
              </a:rPr>
              <a:t>scenarios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What should you do?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</a:t>
            </a:r>
            <a:r>
              <a:rPr lang="en-US" sz="2400" b="1" dirty="0">
                <a:latin typeface="Century Gothic" panose="020B0502020202020204" pitchFamily="34" charset="0"/>
              </a:rPr>
              <a:t>:</a:t>
            </a:r>
            <a:r>
              <a:rPr lang="en-US" sz="2400" dirty="0">
                <a:latin typeface="Century Gothic" panose="020B0502020202020204" pitchFamily="34" charset="0"/>
              </a:rPr>
              <a:t> 5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Brainstorming: 3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Discussion: 2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2.7.4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653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Obligations when Interacting with Children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5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6. Child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Protection in UN Peacekeeping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Alert for six grave violations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Alert to other violations: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400" dirty="0">
                <a:latin typeface="Century Gothic"/>
                <a:cs typeface="Century Gothic"/>
              </a:rPr>
              <a:t>Illegal arrest, detention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400" dirty="0">
                <a:latin typeface="Century Gothic"/>
                <a:cs typeface="Century Gothic"/>
              </a:rPr>
              <a:t>Forced displacement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400" dirty="0">
                <a:latin typeface="Century Gothic"/>
                <a:cs typeface="Century Gothic"/>
              </a:rPr>
              <a:t>Trafficking for sexual exploitation, domestic </a:t>
            </a:r>
            <a:r>
              <a:rPr lang="en-US" sz="2400" dirty="0" err="1">
                <a:latin typeface="Century Gothic"/>
                <a:cs typeface="Century Gothic"/>
              </a:rPr>
              <a:t>labour</a:t>
            </a:r>
            <a:endParaRPr lang="en-US" sz="2400" dirty="0">
              <a:latin typeface="Century Gothic"/>
              <a:cs typeface="Century Gothic"/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Record and refer to child protection, human rights experts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F:\CPTM END\CPTM Slides Content\UN milita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32341"/>
            <a:ext cx="2843048" cy="18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UNICEF</a:t>
            </a:r>
            <a:endParaRPr lang="en-US" sz="2400" dirty="0">
              <a:latin typeface="Century Gothic"/>
              <a:cs typeface="Century Gothic"/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Other UN agencies – UNHCR, ILO, UNESCO, UNFPA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International and national NGOs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National ministries – social, health, education, youth and inter-agency groups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24864"/>
            <a:ext cx="2743200" cy="2075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1066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Coordination with Child Protection Partners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0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7. Roles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&amp;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Responsibilities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Child Protection </a:t>
            </a: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Adviser (CPA)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981200"/>
            <a:ext cx="4419600" cy="4267200"/>
          </a:xfrm>
          <a:prstGeom prst="rect">
            <a:avLst/>
          </a:prstGeom>
          <a:noFill/>
          <a:ln w="190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057400"/>
            <a:ext cx="4495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Placing the concerns of children onto peace and political agenda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Mainstreaming, advising, training, advocating child protection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Monitoring and reporting grave violations against children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Liaising with UNICEF and other child protection </a:t>
            </a:r>
            <a:r>
              <a:rPr lang="en-US" dirty="0" smtClean="0">
                <a:latin typeface="Century Gothic"/>
                <a:cs typeface="Century Gothic"/>
              </a:rPr>
              <a:t>partners </a:t>
            </a:r>
            <a:r>
              <a:rPr lang="en-US" dirty="0">
                <a:latin typeface="Century Gothic"/>
                <a:cs typeface="Century Gothic"/>
              </a:rPr>
              <a:t>for follow-up and response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800600" y="2895600"/>
            <a:ext cx="1371600" cy="2819400"/>
          </a:xfrm>
          <a:prstGeom prst="rightArrow">
            <a:avLst>
              <a:gd name="adj1" fmla="val 50000"/>
              <a:gd name="adj2" fmla="val 48782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3962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Goal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72200" y="2895600"/>
            <a:ext cx="2590800" cy="2819400"/>
          </a:xfrm>
          <a:prstGeom prst="roundRect">
            <a:avLst/>
          </a:prstGeom>
          <a:noFill/>
          <a:ln w="190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Child Protection</a:t>
            </a:r>
          </a:p>
        </p:txBody>
      </p:sp>
    </p:spTree>
    <p:extLst>
      <p:ext uri="{BB962C8B-B14F-4D97-AF65-F5344CB8AC3E}">
        <p14:creationId xmlns:p14="http://schemas.microsoft.com/office/powerpoint/2010/main" val="8920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Other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0911" y="38436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90645"/>
              </p:ext>
            </p:extLst>
          </p:nvPr>
        </p:nvGraphicFramePr>
        <p:xfrm>
          <a:off x="4724400" y="2286000"/>
          <a:ext cx="3505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Civil Affairs</a:t>
                      </a:r>
                    </a:p>
                  </a:txBody>
                  <a:tcP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Rule of Law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Judicial Affairs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Corrections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Century Gothic"/>
                          <a:cs typeface="Century Gothic"/>
                        </a:rPr>
                        <a:t>SSR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Electoral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Mission Support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SRSG’s Office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513584"/>
              </p:ext>
            </p:extLst>
          </p:nvPr>
        </p:nvGraphicFramePr>
        <p:xfrm>
          <a:off x="762000" y="2286000"/>
          <a:ext cx="3505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DDR</a:t>
                      </a:r>
                    </a:p>
                  </a:txBody>
                  <a:tcP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Human Rights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Political Affairs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Gender Adviser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Women Protection Adviser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4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Peacekeeping personnel: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Protect children’s human rights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Protect children from violence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Special </a:t>
            </a: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Roles </a:t>
            </a: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of </a:t>
            </a: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Police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2514600"/>
            <a:ext cx="4419600" cy="3124200"/>
          </a:xfrm>
          <a:prstGeom prst="rect">
            <a:avLst/>
          </a:prstGeom>
          <a:noFill/>
          <a:ln w="190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667000"/>
            <a:ext cx="4495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Mentoring and advising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Vetting, training and advising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Investigating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Reporting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800600" y="2895600"/>
            <a:ext cx="1371600" cy="2819400"/>
          </a:xfrm>
          <a:prstGeom prst="rightArrow">
            <a:avLst>
              <a:gd name="adj1" fmla="val 50000"/>
              <a:gd name="adj2" fmla="val 48782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3962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Goal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72200" y="2895600"/>
            <a:ext cx="2590800" cy="2819400"/>
          </a:xfrm>
          <a:prstGeom prst="roundRect">
            <a:avLst/>
          </a:prstGeom>
          <a:noFill/>
          <a:ln w="190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Child Protection</a:t>
            </a:r>
          </a:p>
        </p:txBody>
      </p:sp>
    </p:spTree>
    <p:extLst>
      <p:ext uri="{BB962C8B-B14F-4D97-AF65-F5344CB8AC3E}">
        <p14:creationId xmlns:p14="http://schemas.microsoft.com/office/powerpoint/2010/main" val="32028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Special </a:t>
            </a: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Roles </a:t>
            </a: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of </a:t>
            </a: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Military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2514600"/>
            <a:ext cx="4419600" cy="3124200"/>
          </a:xfrm>
          <a:prstGeom prst="rect">
            <a:avLst/>
          </a:prstGeom>
          <a:noFill/>
          <a:ln w="19050" cmpd="sng">
            <a:solidFill>
              <a:srgbClr val="8D9C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667000"/>
            <a:ext cx="4495800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Protection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Contributing to alerts and information related to child rights violations</a:t>
            </a:r>
          </a:p>
          <a:p>
            <a:pPr marL="285750" indent="-285750">
              <a:spcAft>
                <a:spcPts val="40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Identify and release children from armed groups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800600" y="2895600"/>
            <a:ext cx="1371600" cy="2819400"/>
          </a:xfrm>
          <a:prstGeom prst="rightArrow">
            <a:avLst>
              <a:gd name="adj1" fmla="val 50000"/>
              <a:gd name="adj2" fmla="val 48782"/>
            </a:avLst>
          </a:prstGeom>
          <a:solidFill>
            <a:srgbClr val="8D9C36"/>
          </a:solidFill>
          <a:ln>
            <a:solidFill>
              <a:srgbClr val="8D9C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3962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Goal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72200" y="2895600"/>
            <a:ext cx="2590800" cy="2819400"/>
          </a:xfrm>
          <a:prstGeom prst="roundRect">
            <a:avLst/>
          </a:prstGeom>
          <a:noFill/>
          <a:ln w="190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Child Protection</a:t>
            </a:r>
          </a:p>
        </p:txBody>
      </p:sp>
    </p:spTree>
    <p:extLst>
      <p:ext uri="{BB962C8B-B14F-4D97-AF65-F5344CB8AC3E}">
        <p14:creationId xmlns:p14="http://schemas.microsoft.com/office/powerpoint/2010/main" val="11061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8. What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Individual Peacekeeping Personnel Can Do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71935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Identify and be alert – Six Grave Violations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Record essential information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Do not interview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Report to CPA or other experts</a:t>
            </a:r>
          </a:p>
        </p:txBody>
      </p:sp>
      <p:pic>
        <p:nvPicPr>
          <p:cNvPr id="8" name="Picture 3" descr="F:\CPTM END\CPTM Slides Content\PK personnel\cpa-trai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67" y="3733799"/>
            <a:ext cx="3459801" cy="259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8. What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Individual Peacekeeping Personnel Can Do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65590"/>
              </p:ext>
            </p:extLst>
          </p:nvPr>
        </p:nvGraphicFramePr>
        <p:xfrm>
          <a:off x="533400" y="2209800"/>
          <a:ext cx="8001000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Do</a:t>
                      </a:r>
                      <a:r>
                        <a:rPr lang="mr-IN" sz="2000" b="1" dirty="0" smtClean="0">
                          <a:latin typeface="Century Gothic"/>
                          <a:cs typeface="Century Gothic"/>
                        </a:rPr>
                        <a:t>…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Do not</a:t>
                      </a:r>
                      <a:r>
                        <a:rPr lang="mr-IN" sz="20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…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entury Gothic"/>
                          <a:cs typeface="Century Gothic"/>
                        </a:rPr>
                        <a:t>Report misconduct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Use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children for any services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Keep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information confidential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Interview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children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Refer child survivors of violations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Take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pictures of child survivors of violations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Ask CPA or CDU for guidance, if needed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Give money, food or other products to children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“child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” is an individual under 18 years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hildren </a:t>
            </a: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need special protection, especially in conflict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Duties of peacekeeping personnel </a:t>
            </a:r>
            <a:r>
              <a:rPr lang="mr-IN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–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protect children, do not use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cs typeface="Century Gothic"/>
              </a:rPr>
              <a:t>children for </a:t>
            </a:r>
            <a:r>
              <a:rPr lang="en-US" sz="2400" dirty="0" err="1" smtClean="0">
                <a:solidFill>
                  <a:srgbClr val="8D9C36"/>
                </a:solidFill>
                <a:latin typeface="Century Gothic"/>
                <a:cs typeface="Century Gothic"/>
              </a:rPr>
              <a:t>labour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cs typeface="Century Gothic"/>
              </a:rPr>
              <a:t> </a:t>
            </a:r>
            <a:r>
              <a:rPr lang="en-US" sz="2400" smtClean="0">
                <a:solidFill>
                  <a:srgbClr val="8D9C36"/>
                </a:solidFill>
                <a:latin typeface="Century Gothic"/>
                <a:cs typeface="Century Gothic"/>
              </a:rPr>
              <a:t>or services</a:t>
            </a:r>
            <a:endParaRPr lang="en-US" sz="2400" dirty="0" smtClean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Take action </a:t>
            </a:r>
            <a:r>
              <a:rPr lang="mr-IN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–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 be alert to violations, record essential information, coordinate, intervene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Define a “child”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Explain why children need special protection, especially in 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armed conflict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Describe duties of peacekeeping personnel as reflected in UN policies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List actions to take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to 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protect children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78486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Lesson 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Overview</a:t>
            </a: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Definitions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Importance of Attention to Children </a:t>
            </a: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&amp;</a:t>
            </a: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</a:t>
            </a: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Armed </a:t>
            </a: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Conflict (CAAC)</a:t>
            </a:r>
            <a:endParaRPr lang="en-US" sz="2400" spc="-2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Partners Leading </a:t>
            </a: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in </a:t>
            </a: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Addressing CAAC</a:t>
            </a:r>
            <a:endParaRPr lang="en-US" sz="2400" spc="-2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Legal Framework </a:t>
            </a:r>
            <a:endParaRPr lang="en-US" sz="2400" spc="-20" dirty="0" smtClean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DPKO-DFS </a:t>
            </a: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Policies on Child Protection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Child Protection in UN Peacekeeping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Roles &amp;</a:t>
            </a: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</a:t>
            </a: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Responsibilities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What </a:t>
            </a: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Individual Peacekeeping Personnel Can Do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2600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400" b="1" dirty="0" smtClean="0"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How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does armed conflict impact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children?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Why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is it important to protect children?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Time: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15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Film: </a:t>
            </a:r>
            <a:r>
              <a:rPr lang="en-US" sz="2400" dirty="0" smtClean="0">
                <a:latin typeface="Century Gothic" panose="020B0502020202020204" pitchFamily="34" charset="0"/>
              </a:rPr>
              <a:t>12:22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Wrap-up: 2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Century Gothic" panose="020B0502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https://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www.youtube.com/watch?v=gNFnRlGPzSM</a:t>
            </a: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2.7.1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1" y="9144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Film: </a:t>
            </a:r>
            <a:r>
              <a:rPr lang="en-US" sz="2400" i="1" dirty="0" smtClean="0">
                <a:solidFill>
                  <a:srgbClr val="002060"/>
                </a:solidFill>
                <a:latin typeface="Century Gothic"/>
                <a:cs typeface="Century Gothic"/>
              </a:rPr>
              <a:t>A Child’s Fate </a:t>
            </a:r>
            <a:r>
              <a:rPr lang="mr-IN" sz="2400" i="1" dirty="0" smtClean="0">
                <a:solidFill>
                  <a:srgbClr val="002060"/>
                </a:solidFill>
                <a:latin typeface="Century Gothic"/>
                <a:cs typeface="Century Gothic"/>
              </a:rPr>
              <a:t>–</a:t>
            </a:r>
            <a:r>
              <a:rPr lang="en-US" sz="2400" i="1" dirty="0" smtClean="0">
                <a:solidFill>
                  <a:srgbClr val="002060"/>
                </a:solidFill>
                <a:latin typeface="Century Gothic"/>
                <a:cs typeface="Century Gothic"/>
              </a:rPr>
              <a:t> Child Protection and Peacekeeping</a:t>
            </a:r>
          </a:p>
        </p:txBody>
      </p:sp>
    </p:spTree>
    <p:extLst>
      <p:ext uri="{BB962C8B-B14F-4D97-AF65-F5344CB8AC3E}">
        <p14:creationId xmlns:p14="http://schemas.microsoft.com/office/powerpoint/2010/main" val="6199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1. Definitions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7724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 </a:t>
            </a:r>
            <a:r>
              <a:rPr lang="en-US" sz="2400" b="1" dirty="0">
                <a:latin typeface="Century Gothic"/>
                <a:cs typeface="Century Gothic"/>
              </a:rPr>
              <a:t>child</a:t>
            </a:r>
            <a:r>
              <a:rPr lang="en-US" sz="2400" dirty="0">
                <a:latin typeface="Century Gothic"/>
                <a:cs typeface="Century Gothic"/>
              </a:rPr>
              <a:t> is every boy or girl under the age of 18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The aim of </a:t>
            </a:r>
            <a:r>
              <a:rPr lang="en-US" sz="2400" b="1" dirty="0">
                <a:latin typeface="Century Gothic"/>
                <a:cs typeface="Century Gothic"/>
              </a:rPr>
              <a:t>Child Protection</a:t>
            </a:r>
            <a:r>
              <a:rPr lang="en-US" sz="2400" dirty="0">
                <a:latin typeface="Century Gothic"/>
                <a:cs typeface="Century Gothic"/>
              </a:rPr>
              <a:t> is to protect children from violence, abuse and </a:t>
            </a:r>
            <a:r>
              <a:rPr lang="en-US" sz="2400" dirty="0" smtClean="0">
                <a:latin typeface="Century Gothic"/>
                <a:cs typeface="Century Gothic"/>
              </a:rPr>
              <a:t>neglect, </a:t>
            </a:r>
            <a:r>
              <a:rPr lang="en-US" sz="2400" dirty="0">
                <a:latin typeface="Century Gothic"/>
                <a:cs typeface="Century Gothic"/>
              </a:rPr>
              <a:t>and promote their rights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2" descr="F:\CPTM END\CPTM Slides Content\hc_protection_civilians_int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98" y="3962400"/>
            <a:ext cx="3486702" cy="23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Think about your childhood or your </a:t>
            </a:r>
            <a:r>
              <a:rPr lang="en-US" sz="2400" dirty="0" smtClean="0">
                <a:latin typeface="Century Gothic" panose="020B0502020202020204" pitchFamily="34" charset="0"/>
              </a:rPr>
              <a:t>children’s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Identify needs and milestones in development at 0-3 years, 4-6 years, 7-12 years,13-18 </a:t>
            </a:r>
            <a:r>
              <a:rPr lang="en-US" sz="2400" dirty="0" smtClean="0">
                <a:latin typeface="Century Gothic" panose="020B0502020202020204" pitchFamily="34" charset="0"/>
              </a:rPr>
              <a:t>years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Reflect on the vulnerability of children in armed conflict at these different </a:t>
            </a:r>
            <a:r>
              <a:rPr lang="en-US" sz="2400" dirty="0" smtClean="0">
                <a:latin typeface="Century Gothic" panose="020B0502020202020204" pitchFamily="34" charset="0"/>
              </a:rPr>
              <a:t>ages</a:t>
            </a:r>
            <a:endParaRPr lang="en-US" sz="240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</a:t>
            </a:r>
            <a:r>
              <a:rPr lang="en-US" sz="2400" b="1" dirty="0">
                <a:latin typeface="Century Gothic" panose="020B0502020202020204" pitchFamily="34" charset="0"/>
              </a:rPr>
              <a:t>:</a:t>
            </a:r>
            <a:r>
              <a:rPr lang="en-US" sz="2400" dirty="0">
                <a:latin typeface="Century Gothic" panose="020B0502020202020204" pitchFamily="34" charset="0"/>
              </a:rPr>
              <a:t> 5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Brainstorming: 3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Discussion: 2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2.7.2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Age and Vulnerability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79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2. Importance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of 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Attention to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176213" algn="ctr">
              <a:spcAft>
                <a:spcPts val="600"/>
              </a:spcAft>
            </a:pPr>
            <a:r>
              <a:rPr lang="en-US" sz="2800" b="1">
                <a:solidFill>
                  <a:srgbClr val="002060"/>
                </a:solidFill>
                <a:latin typeface="Century Gothic"/>
                <a:cs typeface="Century Gothic"/>
              </a:rPr>
              <a:t>Children </a:t>
            </a:r>
            <a:r>
              <a:rPr lang="en-US" sz="2800" b="1" smtClean="0">
                <a:solidFill>
                  <a:srgbClr val="002060"/>
                </a:solidFill>
                <a:latin typeface="Century Gothic"/>
                <a:cs typeface="Century Gothic"/>
              </a:rPr>
              <a:t>and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Armed 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Conflict (CAAC)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77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800" dirty="0" smtClean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Easily </a:t>
            </a:r>
            <a:r>
              <a:rPr lang="en-US" sz="2400" dirty="0">
                <a:latin typeface="Century Gothic"/>
                <a:cs typeface="Century Gothic"/>
              </a:rPr>
              <a:t>influenced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Depend on structures for protection care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Process of growing up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F:\CPTM END\CPTM Slides Content\un-syrianrefuge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18857"/>
            <a:ext cx="2806699" cy="24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1066800"/>
            <a:ext cx="73914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80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Special Protection for Children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25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Killing </a:t>
            </a:r>
            <a:r>
              <a:rPr lang="en-US" sz="2400" dirty="0">
                <a:latin typeface="Century Gothic"/>
                <a:cs typeface="Century Gothic"/>
              </a:rPr>
              <a:t>and maiming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/>
                <a:cs typeface="Century Gothic"/>
              </a:rPr>
              <a:t>Recruitment and use of children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/>
                <a:cs typeface="Century Gothic"/>
              </a:rPr>
              <a:t>Abduction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/>
                <a:cs typeface="Century Gothic"/>
              </a:rPr>
              <a:t>S</a:t>
            </a:r>
            <a:r>
              <a:rPr lang="en-US" sz="2400" dirty="0" smtClean="0">
                <a:latin typeface="Century Gothic"/>
                <a:cs typeface="Century Gothic"/>
              </a:rPr>
              <a:t>exual </a:t>
            </a:r>
            <a:r>
              <a:rPr lang="en-US" sz="2400" dirty="0">
                <a:latin typeface="Century Gothic"/>
                <a:cs typeface="Century Gothic"/>
              </a:rPr>
              <a:t>violence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/>
                <a:cs typeface="Century Gothic"/>
              </a:rPr>
              <a:t>Attacks against schools and hospitals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/>
                <a:cs typeface="Century Gothic"/>
              </a:rPr>
              <a:t>Denial of humanitarian access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2" descr="F:\CPTM END\CPTM Slides Content\Child soldi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3176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066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Six Grave Violations against Children’s </a:t>
            </a: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Rights </a:t>
            </a: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in Situations of Armed Conflict</a:t>
            </a:r>
          </a:p>
        </p:txBody>
      </p:sp>
    </p:spTree>
    <p:extLst>
      <p:ext uri="{BB962C8B-B14F-4D97-AF65-F5344CB8AC3E}">
        <p14:creationId xmlns:p14="http://schemas.microsoft.com/office/powerpoint/2010/main" val="19519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5159</TotalTime>
  <Words>1105</Words>
  <Application>Microsoft Office PowerPoint</Application>
  <PresentationFormat>On-screen Show (4:3)</PresentationFormat>
  <Paragraphs>235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Mark A. Blanco</cp:lastModifiedBy>
  <cp:revision>125</cp:revision>
  <dcterms:created xsi:type="dcterms:W3CDTF">2015-12-09T18:20:24Z</dcterms:created>
  <dcterms:modified xsi:type="dcterms:W3CDTF">2017-05-08T16:54:46Z</dcterms:modified>
</cp:coreProperties>
</file>